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1" r:id="rId1"/>
  </p:sldMasterIdLst>
  <p:notesMasterIdLst>
    <p:notesMasterId r:id="rId23"/>
  </p:notesMasterIdLst>
  <p:sldIdLst>
    <p:sldId id="278" r:id="rId2"/>
    <p:sldId id="276" r:id="rId3"/>
    <p:sldId id="283" r:id="rId4"/>
    <p:sldId id="258" r:id="rId5"/>
    <p:sldId id="266" r:id="rId6"/>
    <p:sldId id="267" r:id="rId7"/>
    <p:sldId id="285" r:id="rId8"/>
    <p:sldId id="279" r:id="rId9"/>
    <p:sldId id="280" r:id="rId10"/>
    <p:sldId id="282" r:id="rId11"/>
    <p:sldId id="263" r:id="rId12"/>
    <p:sldId id="281" r:id="rId13"/>
    <p:sldId id="264" r:id="rId14"/>
    <p:sldId id="265" r:id="rId15"/>
    <p:sldId id="286" r:id="rId16"/>
    <p:sldId id="287" r:id="rId17"/>
    <p:sldId id="284" r:id="rId18"/>
    <p:sldId id="269" r:id="rId19"/>
    <p:sldId id="273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88497" autoAdjust="0"/>
  </p:normalViewPr>
  <p:slideViewPr>
    <p:cSldViewPr snapToGrid="0">
      <p:cViewPr varScale="1">
        <p:scale>
          <a:sx n="64" d="100"/>
          <a:sy n="64" d="100"/>
        </p:scale>
        <p:origin x="1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 V Disha" userId="9346a06590f5f2b4" providerId="LiveId" clId="{3C867752-19D1-4AD9-9FA9-46F2D5873499}"/>
    <pc:docChg chg="custSel modSld">
      <pc:chgData name="B V Disha" userId="9346a06590f5f2b4" providerId="LiveId" clId="{3C867752-19D1-4AD9-9FA9-46F2D5873499}" dt="2023-11-23T05:16:01.317" v="343" actId="20577"/>
      <pc:docMkLst>
        <pc:docMk/>
      </pc:docMkLst>
      <pc:sldChg chg="modSp mod">
        <pc:chgData name="B V Disha" userId="9346a06590f5f2b4" providerId="LiveId" clId="{3C867752-19D1-4AD9-9FA9-46F2D5873499}" dt="2023-11-23T05:12:22.987" v="278" actId="20577"/>
        <pc:sldMkLst>
          <pc:docMk/>
          <pc:sldMk cId="663276364" sldId="258"/>
        </pc:sldMkLst>
        <pc:spChg chg="mod">
          <ac:chgData name="B V Disha" userId="9346a06590f5f2b4" providerId="LiveId" clId="{3C867752-19D1-4AD9-9FA9-46F2D5873499}" dt="2023-11-23T05:12:22.987" v="278" actId="20577"/>
          <ac:spMkLst>
            <pc:docMk/>
            <pc:sldMk cId="663276364" sldId="258"/>
            <ac:spMk id="2" creationId="{A3A6168A-BC41-4638-AAAF-21433A4C8C13}"/>
          </ac:spMkLst>
        </pc:spChg>
        <pc:spChg chg="mod">
          <ac:chgData name="B V Disha" userId="9346a06590f5f2b4" providerId="LiveId" clId="{3C867752-19D1-4AD9-9FA9-46F2D5873499}" dt="2023-11-23T05:11:44.523" v="255" actId="20577"/>
          <ac:spMkLst>
            <pc:docMk/>
            <pc:sldMk cId="663276364" sldId="258"/>
            <ac:spMk id="3" creationId="{C22DF4BF-8FF9-4355-9790-55A5A4BE6E33}"/>
          </ac:spMkLst>
        </pc:spChg>
      </pc:sldChg>
      <pc:sldChg chg="modSp mod">
        <pc:chgData name="B V Disha" userId="9346a06590f5f2b4" providerId="LiveId" clId="{3C867752-19D1-4AD9-9FA9-46F2D5873499}" dt="2023-11-23T05:16:01.317" v="343" actId="20577"/>
        <pc:sldMkLst>
          <pc:docMk/>
          <pc:sldMk cId="2958073284" sldId="269"/>
        </pc:sldMkLst>
        <pc:spChg chg="mod">
          <ac:chgData name="B V Disha" userId="9346a06590f5f2b4" providerId="LiveId" clId="{3C867752-19D1-4AD9-9FA9-46F2D5873499}" dt="2023-11-23T05:16:01.317" v="343" actId="20577"/>
          <ac:spMkLst>
            <pc:docMk/>
            <pc:sldMk cId="2958073284" sldId="269"/>
            <ac:spMk id="2" creationId="{358AD8FE-3BA9-41D1-84D7-507933F37178}"/>
          </ac:spMkLst>
        </pc:spChg>
      </pc:sldChg>
      <pc:sldChg chg="modSp mod">
        <pc:chgData name="B V Disha" userId="9346a06590f5f2b4" providerId="LiveId" clId="{3C867752-19D1-4AD9-9FA9-46F2D5873499}" dt="2023-11-23T05:11:10.957" v="121" actId="313"/>
        <pc:sldMkLst>
          <pc:docMk/>
          <pc:sldMk cId="2457296805" sldId="283"/>
        </pc:sldMkLst>
        <pc:spChg chg="mod">
          <ac:chgData name="B V Disha" userId="9346a06590f5f2b4" providerId="LiveId" clId="{3C867752-19D1-4AD9-9FA9-46F2D5873499}" dt="2023-11-23T05:10:17.540" v="19" actId="20577"/>
          <ac:spMkLst>
            <pc:docMk/>
            <pc:sldMk cId="2457296805" sldId="283"/>
            <ac:spMk id="2" creationId="{16715B18-FA43-4748-9B6A-509B0AE40004}"/>
          </ac:spMkLst>
        </pc:spChg>
        <pc:spChg chg="mod">
          <ac:chgData name="B V Disha" userId="9346a06590f5f2b4" providerId="LiveId" clId="{3C867752-19D1-4AD9-9FA9-46F2D5873499}" dt="2023-11-23T05:11:10.957" v="121" actId="313"/>
          <ac:spMkLst>
            <pc:docMk/>
            <pc:sldMk cId="2457296805" sldId="283"/>
            <ac:spMk id="3" creationId="{7DAB8FEF-29A6-4B06-84E8-00BE4693DB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74612-0C67-43B6-86EE-D6B35A08ED4C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28A9B-51C6-4939-81A2-7EBFB40CC4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61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28A9B-51C6-4939-81A2-7EBFB40CC49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28A9B-51C6-4939-81A2-7EBFB40CC4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28A9B-51C6-4939-81A2-7EBFB40CC49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4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28A9B-51C6-4939-81A2-7EBFB40CC49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7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28A9B-51C6-4939-81A2-7EBFB40CC49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28A9B-51C6-4939-81A2-7EBFB40CC49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36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28A9B-51C6-4939-81A2-7EBFB40CC49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15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28A9B-51C6-4939-81A2-7EBFB40CC49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8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D654-97E7-4C84-8F36-B1AC80724EE5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44A0-9153-4368-967C-CE0F4F8EA45F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8714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44A0-9153-4368-967C-CE0F4F8EA45F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439482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44A0-9153-4368-967C-CE0F4F8EA45F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60403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44A0-9153-4368-967C-CE0F4F8EA45F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8522117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144A0-9153-4368-967C-CE0F4F8EA45F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29534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1BAD-4576-4C0B-AD83-13AA8227F025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0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E3D9-317F-4B2E-B6B6-5F1A0A2284BE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3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7B67-B5E0-49C7-9E3A-BED976D27AD5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7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2B7A-2B47-4644-A78C-C4F712B62829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37C98-E911-4477-8D53-74DC867C5B4E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2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02CC-1F5C-4344-85BA-736EC660619A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8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55DE-2EBA-40AA-A366-7001314099CD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9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5327-A6EA-4787-96B5-3199C1723F5F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62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1128-8F6E-44C9-ADD0-2C83AEDBA079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06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F2B8-0A84-40E4-B9D5-2F45F461807E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1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144A0-9153-4368-967C-CE0F4F8EA45F}" type="datetime1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DEPT OF CS&amp;E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C009363-5EDB-4BCA-8EE1-C2ABFBEF55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7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D99A-2EA3-41A4-82BC-CD3086BF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78677"/>
            <a:ext cx="9780459" cy="7745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VISVESVARAYA TECHNOLOGICAL UNIVAERSITY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“JNANASANGAMA”,BELAGAVI-590018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00B9A-6EEB-43FD-B632-D85540B60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91" y="1944413"/>
            <a:ext cx="9181369" cy="4734909"/>
          </a:xfrm>
        </p:spPr>
        <p:txBody>
          <a:bodyPr>
            <a:normAutofit fontScale="77500" lnSpcReduction="20000"/>
          </a:bodyPr>
          <a:lstStyle/>
          <a:p>
            <a:pPr marL="0" indent="-457200" algn="ctr">
              <a:lnSpc>
                <a:spcPct val="110000"/>
              </a:lnSpc>
              <a:buNone/>
            </a:pP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R PETE KRISHNA GOVERNMENT ENGINEERING COLLEGE,KR PET-571426 </a:t>
            </a:r>
          </a:p>
          <a:p>
            <a:pPr marL="0" indent="-457200" algn="ctr">
              <a:lnSpc>
                <a:spcPct val="11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2023-2024</a:t>
            </a:r>
          </a:p>
          <a:p>
            <a:pPr marL="0" indent="-457200" algn="ctr">
              <a:lnSpc>
                <a:spcPct val="11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Department of Computer Science &amp; Engineering</a:t>
            </a:r>
          </a:p>
          <a:p>
            <a:pPr marL="0" indent="-457200" algn="ctr">
              <a:lnSpc>
                <a:spcPct val="110000"/>
              </a:lnSpc>
              <a:buNone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Phase-1 Presentation On</a:t>
            </a:r>
          </a:p>
          <a:p>
            <a:pPr marL="0" indent="-457200" algn="ctr">
              <a:lnSpc>
                <a:spcPct val="17000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Technique to Assist Visually Impaired and Blind People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0" indent="-457200" algn="ctr">
              <a:lnSpc>
                <a:spcPct val="110000"/>
              </a:lnSpc>
              <a:buNone/>
            </a:pP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Presenting By</a:t>
            </a:r>
          </a:p>
          <a:p>
            <a:pPr marL="0" indent="-457200" algn="ctr">
              <a:lnSpc>
                <a:spcPct val="110000"/>
              </a:lnSpc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V DISHA					4GK20CS004</a:t>
            </a:r>
          </a:p>
          <a:p>
            <a:pPr marL="0" indent="-457200" algn="ctr">
              <a:lnSpc>
                <a:spcPct val="110000"/>
              </a:lnSpc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SOWMYA B					4GK20CS031</a:t>
            </a:r>
          </a:p>
          <a:p>
            <a:pPr marL="0" indent="-457200" algn="ctr">
              <a:lnSpc>
                <a:spcPct val="110000"/>
              </a:lnSpc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THIPPEGOWDA B M			4GK20CS039</a:t>
            </a:r>
          </a:p>
          <a:p>
            <a:pPr marL="0" indent="-457200" algn="ctr">
              <a:lnSpc>
                <a:spcPct val="110000"/>
              </a:lnSpc>
              <a:buNone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KAVANA S P			                         4GK21CS406</a:t>
            </a:r>
          </a:p>
          <a:p>
            <a:pPr marL="0" indent="-457200" algn="just">
              <a:lnSpc>
                <a:spcPct val="11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											Head of the Department</a:t>
            </a:r>
          </a:p>
          <a:p>
            <a:pPr marL="0" indent="-457200" algn="just">
              <a:lnSpc>
                <a:spcPct val="11000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Nagappa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Bhajantri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                 Dr. Hareesh K</a:t>
            </a:r>
          </a:p>
          <a:p>
            <a:pPr marL="0" indent="-45720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Professor												              Associate Professor &amp;HOD</a:t>
            </a:r>
          </a:p>
          <a:p>
            <a:pPr marL="0" indent="-457200" algn="just">
              <a:lnSpc>
                <a:spcPct val="110000"/>
              </a:lnSpc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												                  Dept of CS&amp;E</a:t>
            </a:r>
          </a:p>
          <a:p>
            <a:pPr marL="0" indent="-457200" algn="just">
              <a:lnSpc>
                <a:spcPct val="110000"/>
              </a:lnSpc>
              <a:buNone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457200" algn="ctr">
              <a:lnSpc>
                <a:spcPct val="110000"/>
              </a:lnSpc>
              <a:buNone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457200" algn="ctr">
              <a:lnSpc>
                <a:spcPct val="110000"/>
              </a:lnSpc>
              <a:buNone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457200" algn="ctr">
              <a:lnSpc>
                <a:spcPct val="110000"/>
              </a:lnSpc>
              <a:buNone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EAA0177-F6EA-46DA-8CF9-DAD713A0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66" y="912816"/>
            <a:ext cx="1271751" cy="10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007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8EB1B-FC8A-476C-A3BC-AF282AB35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19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A9ABB-7F2D-4BEF-AC32-9AB1C6C19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597572"/>
            <a:ext cx="8908099" cy="415842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Our solution to the problem is to create a device which can recognise obstacle using camera. 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This system will continuously record video of the surrounding and will convert it into frames.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After analysing these frames the system will alert the person about some obstacle or the surrounding.</a:t>
            </a:r>
            <a:r>
              <a:rPr lang="en-IN" sz="2400" dirty="0"/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4F2C3C6-0F59-E1FD-3B80-A352C21B6B98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</p:spTree>
    <p:extLst>
      <p:ext uri="{BB962C8B-B14F-4D97-AF65-F5344CB8AC3E}">
        <p14:creationId xmlns:p14="http://schemas.microsoft.com/office/powerpoint/2010/main" val="69152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5DAA-BE64-4643-9F85-D495C90E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-457200"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544D3-981B-41E6-A4CF-5B6E9C934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12" y="2072374"/>
            <a:ext cx="9325202" cy="1851404"/>
          </a:xfrm>
        </p:spPr>
        <p:txBody>
          <a:bodyPr>
            <a:normAutofit fontScale="92500" lnSpcReduction="20000"/>
          </a:bodyPr>
          <a:lstStyle/>
          <a:p>
            <a:pPr marL="0" indent="-457200" algn="just">
              <a:lnSpc>
                <a:spcPct val="150000"/>
              </a:lnSpc>
              <a:buNone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current obstacle detection relies on physical contact with a stick, which can be unsafe for detecting obstacles at a distance. Blind individuals face challenges reading standard books as they require specially designed accessible formats, but not all books cater to their needs.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22D0A0C-938F-8AFE-5849-CA48A3B8FF4F}"/>
              </a:ext>
            </a:extLst>
          </p:cNvPr>
          <p:cNvSpPr txBox="1">
            <a:spLocks/>
          </p:cNvSpPr>
          <p:nvPr/>
        </p:nvSpPr>
        <p:spPr>
          <a:xfrm>
            <a:off x="10275570" y="640080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0B096E-6DFF-2624-2BAE-024744F29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2366"/>
            <a:ext cx="3436883" cy="26868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8213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F50E-46B3-4079-A4F6-5EA5E9F6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062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6F9BD-7151-4714-A1E1-00AC37017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95" y="1599757"/>
            <a:ext cx="10001176" cy="343538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build device which will be able to capture image of a book and identify the text and convert and play in audio format.</a:t>
            </a:r>
          </a:p>
          <a:p>
            <a:pPr>
              <a:buNone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device should be able to detect the object using camera and play the object name in speaker.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59DD0B-1B23-2C8F-7F3F-B5F3A8E94CDF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74C50-6A31-CF21-5761-5E85E204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939"/>
            <a:ext cx="4156841" cy="2375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573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427C-B409-4DAA-B33C-F768CEC8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5805"/>
          </a:xfrm>
        </p:spPr>
        <p:txBody>
          <a:bodyPr>
            <a:normAutofit/>
          </a:bodyPr>
          <a:lstStyle/>
          <a:p>
            <a:pPr indent="-457200"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E864-B242-4427-A974-74D094079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650"/>
            <a:ext cx="10515600" cy="552844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Assisting the Visually Impaired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Identification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Reading Accessibility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Inclusive Navigation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Support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Hands-Free Interaction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Privacy-Preserving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Innovation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42FCAEA-CF4C-56CF-9B32-157EEF70C82E}"/>
              </a:ext>
            </a:extLst>
          </p:cNvPr>
          <p:cNvSpPr txBox="1">
            <a:spLocks/>
          </p:cNvSpPr>
          <p:nvPr/>
        </p:nvSpPr>
        <p:spPr>
          <a:xfrm>
            <a:off x="10275570" y="638937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F46EF6-F60F-6945-E721-E17DEEAC8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48" y="4041913"/>
            <a:ext cx="4928152" cy="2816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003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608F-4AAE-4D2A-A5FA-90AB9300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46" y="90089"/>
            <a:ext cx="10901854" cy="1061546"/>
          </a:xfrm>
        </p:spPr>
        <p:txBody>
          <a:bodyPr>
            <a:normAutofit/>
          </a:bodyPr>
          <a:lstStyle/>
          <a:p>
            <a:pPr indent="-457200"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Along With Its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E10F-A61B-4792-B032-E26C3D9B3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46" y="1440918"/>
            <a:ext cx="10247586" cy="4658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A456F7-4541-4C5B-B0A8-6CC689D01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020" y="54519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9B18A-0A52-9078-B582-7FB85CD70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49287"/>
            <a:ext cx="5812971" cy="3430337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6F00092-E978-8533-DAF2-D672179129A5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5131C0-07AE-4E34-A03C-C47840190C51}"/>
              </a:ext>
            </a:extLst>
          </p:cNvPr>
          <p:cNvSpPr txBox="1">
            <a:spLocks/>
          </p:cNvSpPr>
          <p:nvPr/>
        </p:nvSpPr>
        <p:spPr>
          <a:xfrm>
            <a:off x="3918493" y="5421100"/>
            <a:ext cx="2933511" cy="58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-457200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assistant system</a:t>
            </a:r>
          </a:p>
        </p:txBody>
      </p:sp>
    </p:spTree>
    <p:extLst>
      <p:ext uri="{BB962C8B-B14F-4D97-AF65-F5344CB8AC3E}">
        <p14:creationId xmlns:p14="http://schemas.microsoft.com/office/powerpoint/2010/main" val="486881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DB286D-6163-93C7-61DE-8F85E857F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0"/>
          <a:stretch/>
        </p:blipFill>
        <p:spPr>
          <a:xfrm>
            <a:off x="1671145" y="698507"/>
            <a:ext cx="7371630" cy="61594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71937-8B20-25D8-D568-0689F124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49A54-22EC-1331-EA80-DA367FA2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</p:spTree>
    <p:extLst>
      <p:ext uri="{BB962C8B-B14F-4D97-AF65-F5344CB8AC3E}">
        <p14:creationId xmlns:p14="http://schemas.microsoft.com/office/powerpoint/2010/main" val="264200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9524-DEBF-09FF-004C-F27BC8D5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53834-DD5D-A207-BE11-EE9D53D5E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6759"/>
            <a:ext cx="8596668" cy="4254603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module: Pre-trained COCO dataset.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reading module: OCR module.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module: To enhance image quality.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26DC5-5AC0-10CD-1A51-688770A2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</p:spTree>
    <p:extLst>
      <p:ext uri="{BB962C8B-B14F-4D97-AF65-F5344CB8AC3E}">
        <p14:creationId xmlns:p14="http://schemas.microsoft.com/office/powerpoint/2010/main" val="2055128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7807-3D22-4729-9C55-A8617ADE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61768"/>
            <a:ext cx="8256732" cy="92202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F606-9B4C-4136-861C-78C2FE180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512254"/>
            <a:ext cx="8596668" cy="22466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         : 32 bit or 64 bit Microsoft Windows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 : Python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                               : Open CV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4FFF52D-0106-631E-BE1A-5997210E945E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E19A07-AB38-E6E3-10AF-E32C5509B496}"/>
              </a:ext>
            </a:extLst>
          </p:cNvPr>
          <p:cNvSpPr txBox="1">
            <a:spLocks/>
          </p:cNvSpPr>
          <p:nvPr/>
        </p:nvSpPr>
        <p:spPr>
          <a:xfrm>
            <a:off x="677334" y="703282"/>
            <a:ext cx="8256732" cy="670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</a:t>
            </a: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CCD2CE-21EF-EAC8-1778-7AB5CC505694}"/>
              </a:ext>
            </a:extLst>
          </p:cNvPr>
          <p:cNvSpPr txBox="1">
            <a:spLocks/>
          </p:cNvSpPr>
          <p:nvPr/>
        </p:nvSpPr>
        <p:spPr>
          <a:xfrm>
            <a:off x="677334" y="1346228"/>
            <a:ext cx="8596668" cy="22466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          : Intel i5 or above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             : 8 GB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devices : Mouse , Keyboard and Laptop camera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      : 1TB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CFE114-4340-9B51-4659-B3FAFEFB2FF9}"/>
              </a:ext>
            </a:extLst>
          </p:cNvPr>
          <p:cNvSpPr txBox="1">
            <a:spLocks/>
          </p:cNvSpPr>
          <p:nvPr/>
        </p:nvSpPr>
        <p:spPr>
          <a:xfrm>
            <a:off x="446107" y="33192"/>
            <a:ext cx="8256732" cy="670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2649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D8FE-3BA9-41D1-84D7-507933F3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6981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Remarkable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06566-D55F-4F36-8E10-7223F383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05049"/>
            <a:ext cx="10116790" cy="293511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seamlessly integrating advanced computer vision and image processing technologies, the project empowers users to navigate their surroundings confidently through real-time object identification. 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Moreover, the innovative inclusion of a book reading capability, supported by optical character recognition and text-to-speech functionalities, opens new avenues for autonomous access to written content. 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2BB65FB-4161-4C01-9B8E-EE37F3CFEFB7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</p:spTree>
    <p:extLst>
      <p:ext uri="{BB962C8B-B14F-4D97-AF65-F5344CB8AC3E}">
        <p14:creationId xmlns:p14="http://schemas.microsoft.com/office/powerpoint/2010/main" val="2958073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62CC-97AF-4A29-94BE-7832ABA3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810"/>
            <a:ext cx="10515600" cy="73572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34534-150A-4355-AF57-486F4326A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710"/>
            <a:ext cx="10515600" cy="4831639"/>
          </a:xfrm>
        </p:spPr>
        <p:txBody>
          <a:bodyPr>
            <a:noAutofit/>
          </a:bodyPr>
          <a:lstStyle/>
          <a:p>
            <a:pPr lvl="0">
              <a:buNone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Rajani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Suryakant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Kolhe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Kajal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Gajanan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Dhole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Pratibha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Sampat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Thakre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Priyanka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Sohan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 Prasad,” Smart Stick for The Blind and Visually Impaired People”, International Journal of Scientific Research in Science, Engineering and Technology,pp.207-210,2021.</a:t>
            </a:r>
          </a:p>
          <a:p>
            <a:pPr lvl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buNone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[2]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Yeong-Hwa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Chang,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Nilima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Sahoo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Hung-Wei Lin,” An Intelligent Walking Stick for the Visually Challenged People”, Proceedings of IEEE International Conference on Applied System Innovation 2018 ,IEEE ICASI 2018-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Meen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Prior &amp; Lam (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Eds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lvl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[3]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K. B. Swain, R. K.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Patnaik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S. Pal, R.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Rajeswari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A.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Mishra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C. Dash, "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based automated STICK GUIDE for a visually impaired person", IEEE International Conference on Smart Technologies and Management for Computing, Communication, Controls, Energy and Materials (ICSTM), pp. 407- 410, 2017.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br>
              <a:rPr lang="en-IN" sz="2400" dirty="0"/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8B86D4E-3416-1818-9819-2E3D7FF7B811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</p:spTree>
    <p:extLst>
      <p:ext uri="{BB962C8B-B14F-4D97-AF65-F5344CB8AC3E}">
        <p14:creationId xmlns:p14="http://schemas.microsoft.com/office/powerpoint/2010/main" val="102172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3A93-CEC8-40C6-AE05-917C6AFF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106"/>
            <a:ext cx="10515600" cy="65437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023E5-3492-40EC-89AF-BDFE527A1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504"/>
            <a:ext cx="10515600" cy="515745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Challenges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and Drawbacks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The Project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with its module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Remarkable Observations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9EA73-FEB1-7A18-7B80-429C745F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5570" y="6400800"/>
            <a:ext cx="1831446" cy="318516"/>
          </a:xfrm>
        </p:spPr>
        <p:txBody>
          <a:bodyPr/>
          <a:lstStyle/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B6388-FF18-C6E8-F1E8-B099CE607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r="22146"/>
          <a:stretch/>
        </p:blipFill>
        <p:spPr>
          <a:xfrm>
            <a:off x="8813814" y="0"/>
            <a:ext cx="337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56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C2EA-7288-4385-B18F-1FCD7F3EC4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776288"/>
            <a:ext cx="10626725" cy="6081712"/>
          </a:xfrm>
        </p:spPr>
        <p:txBody>
          <a:bodyPr>
            <a:noAutofit/>
          </a:bodyPr>
          <a:lstStyle/>
          <a:p>
            <a:pPr marL="0" indent="-457200">
              <a:lnSpc>
                <a:spcPct val="17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lnSpc>
                <a:spcPct val="170000"/>
              </a:lnSpc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437A2-7D21-70C3-267C-76D974525856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269" y="486886"/>
            <a:ext cx="99990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Nadia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Nowshin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Sakib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Shadman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Saha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Joy,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Sarker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Aninda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Islam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Minhajul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“An Intelligent                  Walking Stick for the Visually Impaired People", International Journal of Online and Biomedical Engineering (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iJOE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), vol. 13, No. 11, 2017.</a:t>
            </a:r>
          </a:p>
          <a:p>
            <a:pPr lvl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buNone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[5]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Radhika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R,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Payal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G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Pai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Rakshitha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S, Rampur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Srinath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"Implementation of Smart Stick for Obstacle Detection and Navigation", International Journal of Latest Research in Engineering and Technology (IJLRET), vol. 02, pp. 45-50, 2016.Manikanta K, T. Siva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Sankara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Phani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and A. 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Pravin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, "Implementation and Design of Smart Blind Stick for Obstacle Detection and Navigation System", 2018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69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FFA39-69E5-4BAC-83A8-F144F8A8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49" y="2718346"/>
            <a:ext cx="8596668" cy="1320800"/>
          </a:xfrm>
        </p:spPr>
        <p:txBody>
          <a:bodyPr/>
          <a:lstStyle/>
          <a:p>
            <a:pPr algn="just"/>
            <a:r>
              <a:rPr lang="en-US" dirty="0"/>
              <a:t>						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D159FC2-F722-A621-67FB-8C3BF2273D4F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</p:spTree>
    <p:extLst>
      <p:ext uri="{BB962C8B-B14F-4D97-AF65-F5344CB8AC3E}">
        <p14:creationId xmlns:p14="http://schemas.microsoft.com/office/powerpoint/2010/main" val="50320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15B18-FA43-4748-9B6A-509B0AE4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52" y="390969"/>
            <a:ext cx="8596668" cy="85133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8FEF-29A6-4B06-84E8-00BE4693D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92469"/>
            <a:ext cx="10379550" cy="454889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“Enhanced Techniques to assist Visually Impaired and Blind People”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empowers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visually impaired individuals to navigate their surroundings with greater autonomy and safety.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Represents significant leap in assistive technology, promising greater independence and safety.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Relies on the integration of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Machine Learning and Image Processing techniques.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0C11797-5B2E-3272-6510-8E79B6CA4652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</p:spTree>
    <p:extLst>
      <p:ext uri="{BB962C8B-B14F-4D97-AF65-F5344CB8AC3E}">
        <p14:creationId xmlns:p14="http://schemas.microsoft.com/office/powerpoint/2010/main" val="245729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6168A-BC41-4638-AAAF-21433A4C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67"/>
            <a:ext cx="10515600" cy="111844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DD66D-CC5B-2EFC-D00D-5DBDA6F29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7"/>
          <a:stretch/>
        </p:blipFill>
        <p:spPr>
          <a:xfrm>
            <a:off x="8954814" y="-24971"/>
            <a:ext cx="3237186" cy="68829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DF4BF-8FF9-4355-9790-55A5A4BE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9146628" cy="571843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Blind people find hard time navigating around the street. 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For visually impaired people to be able to provide, experience their vision, imagination mobility is necessary. 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With the advancement in technologies, diverse solutions have been introduced.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However, these solutions have disadvantages.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So, we propose a system built on the break through of image processing and machine learning.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effectLst/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DD5C7B8-EBDF-CA49-8B56-D9250D699CC6}"/>
              </a:ext>
            </a:extLst>
          </p:cNvPr>
          <p:cNvSpPr txBox="1">
            <a:spLocks/>
          </p:cNvSpPr>
          <p:nvPr/>
        </p:nvSpPr>
        <p:spPr>
          <a:xfrm>
            <a:off x="10275570" y="638937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</p:spTree>
    <p:extLst>
      <p:ext uri="{BB962C8B-B14F-4D97-AF65-F5344CB8AC3E}">
        <p14:creationId xmlns:p14="http://schemas.microsoft.com/office/powerpoint/2010/main" val="66327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E52C-9BE4-40BF-8089-9DD98F89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10" y="84083"/>
            <a:ext cx="11038489" cy="73572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71EC8F7-1AE5-4784-9DD9-3AF122AA2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233602"/>
              </p:ext>
            </p:extLst>
          </p:nvPr>
        </p:nvGraphicFramePr>
        <p:xfrm>
          <a:off x="84085" y="735723"/>
          <a:ext cx="11940275" cy="571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706">
                  <a:extLst>
                    <a:ext uri="{9D8B030D-6E8A-4147-A177-3AD203B41FA5}">
                      <a16:colId xmlns:a16="http://schemas.microsoft.com/office/drawing/2014/main" val="3270086877"/>
                    </a:ext>
                  </a:extLst>
                </a:gridCol>
                <a:gridCol w="2626731">
                  <a:extLst>
                    <a:ext uri="{9D8B030D-6E8A-4147-A177-3AD203B41FA5}">
                      <a16:colId xmlns:a16="http://schemas.microsoft.com/office/drawing/2014/main" val="3247032783"/>
                    </a:ext>
                  </a:extLst>
                </a:gridCol>
                <a:gridCol w="2901073">
                  <a:extLst>
                    <a:ext uri="{9D8B030D-6E8A-4147-A177-3AD203B41FA5}">
                      <a16:colId xmlns:a16="http://schemas.microsoft.com/office/drawing/2014/main" val="637397207"/>
                    </a:ext>
                  </a:extLst>
                </a:gridCol>
                <a:gridCol w="1672383">
                  <a:extLst>
                    <a:ext uri="{9D8B030D-6E8A-4147-A177-3AD203B41FA5}">
                      <a16:colId xmlns:a16="http://schemas.microsoft.com/office/drawing/2014/main" val="1611751117"/>
                    </a:ext>
                  </a:extLst>
                </a:gridCol>
                <a:gridCol w="1979556">
                  <a:extLst>
                    <a:ext uri="{9D8B030D-6E8A-4147-A177-3AD203B41FA5}">
                      <a16:colId xmlns:a16="http://schemas.microsoft.com/office/drawing/2014/main" val="713775828"/>
                    </a:ext>
                  </a:extLst>
                </a:gridCol>
                <a:gridCol w="2205826">
                  <a:extLst>
                    <a:ext uri="{9D8B030D-6E8A-4147-A177-3AD203B41FA5}">
                      <a16:colId xmlns:a16="http://schemas.microsoft.com/office/drawing/2014/main" val="2823193633"/>
                    </a:ext>
                  </a:extLst>
                </a:gridCol>
              </a:tblGrid>
              <a:tr h="8711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 OF THE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 OF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PROPOSED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76010"/>
                  </a:ext>
                </a:extLst>
              </a:tr>
              <a:tr h="22119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“Reader</a:t>
                      </a:r>
                      <a:r>
                        <a:rPr lang="en-US" baseline="0" dirty="0"/>
                        <a:t> and Object Detector for Blind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1.M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Murali</a:t>
                      </a:r>
                      <a:r>
                        <a:rPr lang="en-US" dirty="0"/>
                        <a:t>.</a:t>
                      </a:r>
                    </a:p>
                    <a:p>
                      <a:pPr algn="l"/>
                      <a:endParaRPr lang="en-US" dirty="0"/>
                    </a:p>
                    <a:p>
                      <a:pPr algn="l"/>
                      <a:r>
                        <a:rPr lang="en-US" dirty="0"/>
                        <a:t>2.Shreya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sharma</a:t>
                      </a:r>
                      <a:r>
                        <a:rPr lang="en-US" dirty="0"/>
                        <a:t>.</a:t>
                      </a:r>
                    </a:p>
                    <a:p>
                      <a:pPr algn="l"/>
                      <a:endParaRPr lang="en-US" dirty="0"/>
                    </a:p>
                    <a:p>
                      <a:pPr algn="l"/>
                      <a:r>
                        <a:rPr lang="en-US" dirty="0"/>
                        <a:t>3.Neel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nagansuri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Text reading - OCR</a:t>
                      </a:r>
                      <a:r>
                        <a:rPr lang="en-IN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TTS Synthesis. </a:t>
                      </a:r>
                    </a:p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 Detection-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TensorFlow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Object Detection API.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 various objects in its surroundings and provide an audio feedback.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789088"/>
                  </a:ext>
                </a:extLst>
              </a:tr>
              <a:tr h="23192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“Automatic</a:t>
                      </a:r>
                      <a:r>
                        <a:rPr lang="en-US" baseline="0" dirty="0"/>
                        <a:t> Object Detection and Recognition to assist Blind People</a:t>
                      </a:r>
                      <a:r>
                        <a:rPr lang="en-US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1.Ervin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yohannes</a:t>
                      </a:r>
                      <a:r>
                        <a:rPr lang="en-US" dirty="0"/>
                        <a:t>.</a:t>
                      </a:r>
                    </a:p>
                    <a:p>
                      <a:pPr algn="l"/>
                      <a:endParaRPr lang="en-US" dirty="0"/>
                    </a:p>
                    <a:p>
                      <a:pPr algn="l"/>
                      <a:r>
                        <a:rPr lang="en-US" dirty="0"/>
                        <a:t>2.Paul lin.</a:t>
                      </a:r>
                    </a:p>
                    <a:p>
                      <a:pPr algn="l"/>
                      <a:endParaRPr lang="en-US" dirty="0"/>
                    </a:p>
                    <a:p>
                      <a:pPr algn="l"/>
                      <a:r>
                        <a:rPr lang="en-US" dirty="0"/>
                        <a:t>3.Chih</a:t>
                      </a:r>
                      <a:r>
                        <a:rPr lang="en-US" baseline="0" dirty="0"/>
                        <a:t>-yang </a:t>
                      </a:r>
                      <a:r>
                        <a:rPr lang="en-US" baseline="0" dirty="0" err="1"/>
                        <a:t>lin</a:t>
                      </a:r>
                      <a:r>
                        <a:rPr lang="en-US" baseline="0" dirty="0"/>
                        <a:t>*</a:t>
                      </a:r>
                      <a:r>
                        <a:rPr lang="en-US" dirty="0"/>
                        <a:t>.</a:t>
                      </a:r>
                    </a:p>
                    <a:p>
                      <a:pPr algn="l"/>
                      <a:endParaRPr lang="en-US" dirty="0"/>
                    </a:p>
                    <a:p>
                      <a:pPr algn="l"/>
                      <a:r>
                        <a:rPr lang="en-US" dirty="0"/>
                        <a:t>4.Timothy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k.shih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Using ZED stereo camera, a camera that can calculate depth information</a:t>
                      </a:r>
                      <a:r>
                        <a:rPr lang="en-IN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object and can also capture the image of an object.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Achieves an accuracy rate of about 81%, which is better than naive YOLO v3.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33198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67245-0562-EDA0-83D5-0002DF3FE9ED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</p:spTree>
    <p:extLst>
      <p:ext uri="{BB962C8B-B14F-4D97-AF65-F5344CB8AC3E}">
        <p14:creationId xmlns:p14="http://schemas.microsoft.com/office/powerpoint/2010/main" val="3564198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9279-719F-4108-8040-E491883B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20" y="202215"/>
            <a:ext cx="11027979" cy="75422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</a:t>
            </a:r>
            <a:endParaRPr lang="en-US" sz="32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D6E23AC-80C6-41F4-8FE5-891387445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62594"/>
              </p:ext>
            </p:extLst>
          </p:nvPr>
        </p:nvGraphicFramePr>
        <p:xfrm>
          <a:off x="119119" y="809297"/>
          <a:ext cx="11652467" cy="5644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938">
                  <a:extLst>
                    <a:ext uri="{9D8B030D-6E8A-4147-A177-3AD203B41FA5}">
                      <a16:colId xmlns:a16="http://schemas.microsoft.com/office/drawing/2014/main" val="1755549675"/>
                    </a:ext>
                  </a:extLst>
                </a:gridCol>
                <a:gridCol w="2292752">
                  <a:extLst>
                    <a:ext uri="{9D8B030D-6E8A-4147-A177-3AD203B41FA5}">
                      <a16:colId xmlns:a16="http://schemas.microsoft.com/office/drawing/2014/main" val="2771098415"/>
                    </a:ext>
                  </a:extLst>
                </a:gridCol>
                <a:gridCol w="3679797">
                  <a:extLst>
                    <a:ext uri="{9D8B030D-6E8A-4147-A177-3AD203B41FA5}">
                      <a16:colId xmlns:a16="http://schemas.microsoft.com/office/drawing/2014/main" val="549654724"/>
                    </a:ext>
                  </a:extLst>
                </a:gridCol>
                <a:gridCol w="1556550">
                  <a:extLst>
                    <a:ext uri="{9D8B030D-6E8A-4147-A177-3AD203B41FA5}">
                      <a16:colId xmlns:a16="http://schemas.microsoft.com/office/drawing/2014/main" val="122169978"/>
                    </a:ext>
                  </a:extLst>
                </a:gridCol>
                <a:gridCol w="1641806">
                  <a:extLst>
                    <a:ext uri="{9D8B030D-6E8A-4147-A177-3AD203B41FA5}">
                      <a16:colId xmlns:a16="http://schemas.microsoft.com/office/drawing/2014/main" val="1343021256"/>
                    </a:ext>
                  </a:extLst>
                </a:gridCol>
                <a:gridCol w="1902624">
                  <a:extLst>
                    <a:ext uri="{9D8B030D-6E8A-4147-A177-3AD203B41FA5}">
                      <a16:colId xmlns:a16="http://schemas.microsoft.com/office/drawing/2014/main" val="4103471683"/>
                    </a:ext>
                  </a:extLst>
                </a:gridCol>
              </a:tblGrid>
              <a:tr h="1128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SL.</a:t>
                      </a:r>
                    </a:p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 OF THE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 OF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PROPOSED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61039"/>
                  </a:ext>
                </a:extLst>
              </a:tr>
              <a:tr h="45152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IN" sz="16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Assisting Blind People Using Object Detection with Vocal Feedback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“Smart Assistive System for Visually Impaired People Obstruction Avoidance Through Object Detection and Classification”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1.Heba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najm</a:t>
                      </a:r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2.Khirallah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Elferjni</a:t>
                      </a:r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3.Alhaam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alariyibi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l"/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1.Usman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Masud</a:t>
                      </a:r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2.Tareq Saeed</a:t>
                      </a:r>
                    </a:p>
                    <a:p>
                      <a:pPr algn="l"/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3.Hunida m.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Malaikah</a:t>
                      </a:r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4.Fezan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Islam</a:t>
                      </a:r>
                    </a:p>
                    <a:p>
                      <a:pPr algn="l"/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5.Ghulam Abbas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You Look Only Once (YOLO) model is utilized which is CNN-based real-time object detection technique</a:t>
                      </a:r>
                      <a:r>
                        <a:rPr lang="en-IN" sz="16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along with Open CV and deep learning.</a:t>
                      </a:r>
                    </a:p>
                    <a:p>
                      <a:pPr algn="ctr"/>
                      <a:endParaRPr lang="en-IN" sz="16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Viola jones and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Object Detection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result was evaluated by using the mean Average Precision (</a:t>
                      </a:r>
                      <a:r>
                        <a:rPr lang="en-IN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</a:t>
                      </a:r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ctr"/>
                      <a:endParaRPr lang="en-IN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Maximum efficiency of 92% is achieved for detection.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080535"/>
                  </a:ext>
                </a:extLst>
              </a:tr>
            </a:tbl>
          </a:graphicData>
        </a:graphic>
      </p:graphicFrame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1201CE4-3F0F-60C1-A8C0-2F619B0F9555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</p:spTree>
    <p:extLst>
      <p:ext uri="{BB962C8B-B14F-4D97-AF65-F5344CB8AC3E}">
        <p14:creationId xmlns:p14="http://schemas.microsoft.com/office/powerpoint/2010/main" val="189619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4B708F-B193-915A-16A6-6E3F24F55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CS&amp;E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5920-3E65-5789-EF11-367E731EE688}"/>
              </a:ext>
            </a:extLst>
          </p:cNvPr>
          <p:cNvSpPr txBox="1">
            <a:spLocks/>
          </p:cNvSpPr>
          <p:nvPr/>
        </p:nvSpPr>
        <p:spPr>
          <a:xfrm>
            <a:off x="677334" y="1334814"/>
            <a:ext cx="9015308" cy="530772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-457200">
              <a:lnSpc>
                <a:spcPct val="150000"/>
              </a:lnSpc>
              <a:spcBef>
                <a:spcPts val="0"/>
              </a:spcBef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457200"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D5BEA6-C807-C381-2C89-4DA9345F18BA}"/>
              </a:ext>
            </a:extLst>
          </p:cNvPr>
          <p:cNvSpPr txBox="1">
            <a:spLocks/>
          </p:cNvSpPr>
          <p:nvPr/>
        </p:nvSpPr>
        <p:spPr>
          <a:xfrm>
            <a:off x="587116" y="1429408"/>
            <a:ext cx="9015308" cy="46119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project's motivation lies in fostering inclusivity, independence, and accessibility, providing a valuable tool for individuals with visual challenges to navigate and access information in their daily lives.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 far there are efforts in this direction However, those are less competitive in terms of performance and friendliness.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Mathematical model is complex and getting output accuracy is challenging factor.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457200"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E98190-8594-B072-A830-7C26592F88CA}"/>
              </a:ext>
            </a:extLst>
          </p:cNvPr>
          <p:cNvSpPr txBox="1">
            <a:spLocks/>
          </p:cNvSpPr>
          <p:nvPr/>
        </p:nvSpPr>
        <p:spPr>
          <a:xfrm>
            <a:off x="315310" y="363040"/>
            <a:ext cx="11038489" cy="7357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Challenges 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5EDC1E-1A2F-0ADD-B457-AB6218137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8"/>
          <a:stretch/>
        </p:blipFill>
        <p:spPr>
          <a:xfrm>
            <a:off x="8884632" y="4384110"/>
            <a:ext cx="3307367" cy="24944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549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7F20-E104-4A98-94F5-DC9EBEE91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07" y="158970"/>
            <a:ext cx="8843078" cy="597775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And Drawbacks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FB6E9-4180-4884-A5B8-92FCA1D0D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07" y="756745"/>
            <a:ext cx="11246069" cy="594228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6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r>
              <a:rPr lang="en-US" sz="26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indent="-45720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domestic animals like dogs</a:t>
            </a:r>
          </a:p>
          <a:p>
            <a:pPr indent="-45720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cleaver rehabilitative shoes </a:t>
            </a:r>
          </a:p>
          <a:p>
            <a:pPr indent="-45720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Enlarging Devices - Handled magnifiers</a:t>
            </a:r>
          </a:p>
          <a:p>
            <a:pPr indent="-45720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glasses</a:t>
            </a:r>
          </a:p>
          <a:p>
            <a:pPr indent="-45720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Braille - To read  and write</a:t>
            </a:r>
          </a:p>
          <a:p>
            <a:pPr indent="-457200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Blind Sticks</a:t>
            </a:r>
          </a:p>
          <a:p>
            <a:pPr indent="-457200" algn="just"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just">
              <a:lnSpc>
                <a:spcPct val="15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79B5CFF-0EE4-12C8-C9FB-A2AD129553AB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5DABF-A86B-62C0-8727-42629525D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5035" b="1985"/>
          <a:stretch/>
        </p:blipFill>
        <p:spPr>
          <a:xfrm>
            <a:off x="6377132" y="1"/>
            <a:ext cx="6017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4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73F6-63B1-4F68-8906-603FE0EF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215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86F06-0D6C-424A-A814-93A40FF22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8800"/>
            <a:ext cx="9223411" cy="40149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existing devices like blind sticks can only detect obstacles after contact with object.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cannot always relay 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domastic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animals.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cannot differentiate between different kind of obstacles.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1D53273-3F6C-716A-6C68-B8ECB0DE7096}"/>
              </a:ext>
            </a:extLst>
          </p:cNvPr>
          <p:cNvSpPr txBox="1">
            <a:spLocks/>
          </p:cNvSpPr>
          <p:nvPr/>
        </p:nvSpPr>
        <p:spPr>
          <a:xfrm>
            <a:off x="10275570" y="6377940"/>
            <a:ext cx="1831446" cy="318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 OF CS&amp;E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B80DA-41D4-AEEB-7A65-CE608180B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9813"/>
            <a:ext cx="3379912" cy="2408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852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2294</TotalTime>
  <Words>1445</Words>
  <Application>Microsoft Office PowerPoint</Application>
  <PresentationFormat>Widescreen</PresentationFormat>
  <Paragraphs>244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VISVESVARAYA TECHNOLOGICAL UNIVAERSITY “JNANASANGAMA”,BELAGAVI-590018 </vt:lpstr>
      <vt:lpstr>Contents</vt:lpstr>
      <vt:lpstr>Introduction1</vt:lpstr>
      <vt:lpstr>Introduction2</vt:lpstr>
      <vt:lpstr>Literature Survey </vt:lpstr>
      <vt:lpstr>Literature Survey </vt:lpstr>
      <vt:lpstr>PowerPoint Presentation</vt:lpstr>
      <vt:lpstr>Existing System And Drawbacks </vt:lpstr>
      <vt:lpstr>Drawbacks :</vt:lpstr>
      <vt:lpstr>Proposed System</vt:lpstr>
      <vt:lpstr>Problem statement</vt:lpstr>
      <vt:lpstr>Objectives</vt:lpstr>
      <vt:lpstr>Application Of The Project</vt:lpstr>
      <vt:lpstr>System Architecture Along With Its Modules</vt:lpstr>
      <vt:lpstr>Flowchart</vt:lpstr>
      <vt:lpstr>Modules</vt:lpstr>
      <vt:lpstr>Software Requirements:</vt:lpstr>
      <vt:lpstr>Remarkable Observations</vt:lpstr>
      <vt:lpstr>References </vt:lpstr>
      <vt:lpstr>PowerPoint Presentation</vt:lpstr>
      <vt:lpstr>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meghanar185@outlook.com</dc:creator>
  <cp:lastModifiedBy>Kavana S P</cp:lastModifiedBy>
  <cp:revision>94</cp:revision>
  <dcterms:created xsi:type="dcterms:W3CDTF">2022-12-10T17:14:08Z</dcterms:created>
  <dcterms:modified xsi:type="dcterms:W3CDTF">2024-04-15T17:50:37Z</dcterms:modified>
</cp:coreProperties>
</file>